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1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>
      <p:cViewPr varScale="1">
        <p:scale>
          <a:sx n="72" d="100"/>
          <a:sy n="72" d="100"/>
        </p:scale>
        <p:origin x="1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13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81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52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01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92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79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688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44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61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87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0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C68A7-A3BB-4248-80A1-344DE5172E85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73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-108520" y="-315416"/>
            <a:ext cx="7772400" cy="1470025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Directed </a:t>
            </a:r>
            <a:r>
              <a:rPr lang="en-GB" sz="4000" b="1" dirty="0" smtClean="0"/>
              <a:t>Numbers</a:t>
            </a:r>
            <a:endParaRPr lang="en-GB" sz="4000" b="1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764704"/>
            <a:ext cx="6400800" cy="17526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L.O:  To develop a better understanding of negative numbers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3" y="2492896"/>
            <a:ext cx="43924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STARTER</a:t>
            </a:r>
            <a:endParaRPr lang="en-GB" sz="2400" b="1" dirty="0" smtClean="0"/>
          </a:p>
          <a:p>
            <a:r>
              <a:rPr lang="en-GB" sz="2400" dirty="0" smtClean="0"/>
              <a:t>This is a magic square.  All rows, columns and diagonal lines add up to 3</a:t>
            </a:r>
          </a:p>
          <a:p>
            <a:r>
              <a:rPr lang="en-GB" sz="2400" dirty="0" smtClean="0"/>
              <a:t>(e.g. -2 + 1 + 4 = </a:t>
            </a:r>
            <a:r>
              <a:rPr lang="en-GB" sz="2400" b="1" dirty="0" smtClean="0"/>
              <a:t>3</a:t>
            </a:r>
            <a:r>
              <a:rPr lang="en-GB" sz="2400" dirty="0" smtClean="0"/>
              <a:t>)</a:t>
            </a:r>
          </a:p>
          <a:p>
            <a:endParaRPr lang="en-GB" sz="2400" dirty="0"/>
          </a:p>
          <a:p>
            <a:r>
              <a:rPr lang="en-GB" sz="2400" dirty="0" smtClean="0"/>
              <a:t>Copy and complete the magic square in your books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1085459" y="1628800"/>
            <a:ext cx="7646135" cy="864096"/>
          </a:xfrm>
          <a:prstGeom prst="rect">
            <a:avLst/>
          </a:prstGeom>
          <a:solidFill>
            <a:srgbClr val="FFC000"/>
          </a:solidFill>
          <a:ln w="63500">
            <a:solidFill>
              <a:schemeClr val="tx1"/>
            </a:solidFill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smtClean="0">
                <a:solidFill>
                  <a:schemeClr val="tx1"/>
                </a:solidFill>
              </a:rPr>
              <a:t>SKILLS </a:t>
            </a:r>
            <a:r>
              <a:rPr lang="en-GB" sz="2400" b="1" smtClean="0">
                <a:solidFill>
                  <a:schemeClr val="tx1"/>
                </a:solidFill>
              </a:rPr>
              <a:t>REQUIRED</a:t>
            </a:r>
            <a:endParaRPr lang="en-GB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Number Lines, Arithmetic, Teamwork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09520" y="630932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KEY WORDS:   </a:t>
            </a:r>
            <a:r>
              <a:rPr lang="en-GB" sz="2400" dirty="0" smtClean="0"/>
              <a:t>Statement, Negative, Double negative</a:t>
            </a:r>
            <a:endParaRPr lang="en-GB" sz="2400" b="1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73" t="14166" r="1017" b="8551"/>
          <a:stretch/>
        </p:blipFill>
        <p:spPr bwMode="auto">
          <a:xfrm>
            <a:off x="5292080" y="2852936"/>
            <a:ext cx="331236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187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-1.74427 0.00857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222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1032" name="ShockwaveFlash1" r:id="rId2" imgW="9144000" imgH="5181480"/>
        </mc:Choice>
        <mc:Fallback>
          <p:control name="ShockwaveFlash1" r:id="rId2" imgW="9144000" imgH="5181480">
            <p:pic>
              <p:nvPicPr>
                <p:cNvPr id="4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26177" y="836712"/>
                  <a:ext cx="9144000" cy="5181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73137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16632"/>
            <a:ext cx="8784976" cy="1008112"/>
          </a:xfrm>
          <a:prstGeom prst="rect">
            <a:avLst/>
          </a:prstGeom>
          <a:solidFill>
            <a:srgbClr val="FFC000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What about when the signs are together?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1455167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/>
              <a:t>4 - </a:t>
            </a:r>
            <a:r>
              <a:rPr lang="en-GB" sz="5400" b="1" baseline="30000" dirty="0" smtClean="0"/>
              <a:t>-</a:t>
            </a:r>
            <a:r>
              <a:rPr lang="en-GB" sz="5400" b="1" dirty="0" smtClean="0"/>
              <a:t> 3</a:t>
            </a:r>
            <a:endParaRPr lang="en-GB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611560" y="1700808"/>
            <a:ext cx="1861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For example, 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31640" y="243366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/>
              <a:t>-2 + (</a:t>
            </a:r>
            <a:r>
              <a:rPr lang="en-GB" sz="5400" b="1" baseline="30000" dirty="0" smtClean="0"/>
              <a:t>-</a:t>
            </a:r>
            <a:r>
              <a:rPr lang="en-GB" sz="5400" b="1" dirty="0" smtClean="0"/>
              <a:t> 5)</a:t>
            </a:r>
            <a:endParaRPr lang="en-GB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44008" y="2204864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/>
              <a:t>-6 - </a:t>
            </a:r>
            <a:r>
              <a:rPr lang="en-GB" sz="5400" b="1" baseline="30000" dirty="0" smtClean="0"/>
              <a:t>+</a:t>
            </a:r>
            <a:r>
              <a:rPr lang="en-GB" sz="5400" b="1" dirty="0" smtClean="0"/>
              <a:t> 5</a:t>
            </a:r>
            <a:endParaRPr lang="en-GB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91880" y="315374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/>
              <a:t>9 + </a:t>
            </a:r>
            <a:r>
              <a:rPr lang="en-GB" sz="5400" b="1" baseline="30000" dirty="0" smtClean="0"/>
              <a:t>+</a:t>
            </a:r>
            <a:r>
              <a:rPr lang="en-GB" sz="5400" b="1" dirty="0" smtClean="0"/>
              <a:t> 1</a:t>
            </a:r>
            <a:endParaRPr lang="en-GB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5576" y="3789040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/>
              <a:t>8 - </a:t>
            </a:r>
            <a:r>
              <a:rPr lang="en-GB" sz="5400" b="1" baseline="30000" dirty="0" smtClean="0"/>
              <a:t>-</a:t>
            </a:r>
            <a:r>
              <a:rPr lang="en-GB" sz="5400" b="1" dirty="0" smtClean="0"/>
              <a:t> 2</a:t>
            </a:r>
            <a:endParaRPr lang="en-GB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28184" y="3573016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/>
              <a:t>4 + </a:t>
            </a:r>
            <a:r>
              <a:rPr lang="en-GB" sz="5400" b="1" baseline="30000" dirty="0" smtClean="0"/>
              <a:t>-</a:t>
            </a:r>
            <a:r>
              <a:rPr lang="en-GB" sz="5400" b="1" dirty="0" smtClean="0"/>
              <a:t> 4</a:t>
            </a:r>
            <a:endParaRPr lang="en-GB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63688" y="4534668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/>
              <a:t>4 + (-3)</a:t>
            </a:r>
            <a:endParaRPr lang="en-GB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76056" y="4305870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/>
              <a:t>(-5) - </a:t>
            </a:r>
            <a:r>
              <a:rPr lang="en-GB" sz="5400" b="1" baseline="30000" dirty="0" smtClean="0"/>
              <a:t>+</a:t>
            </a:r>
            <a:r>
              <a:rPr lang="en-GB" sz="5400" b="1" dirty="0" smtClean="0"/>
              <a:t> 1</a:t>
            </a:r>
            <a:endParaRPr lang="en-GB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923928" y="5254748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/>
              <a:t>7 + </a:t>
            </a:r>
            <a:r>
              <a:rPr lang="en-GB" sz="5400" b="1" baseline="30000" dirty="0" smtClean="0"/>
              <a:t>+</a:t>
            </a:r>
            <a:r>
              <a:rPr lang="en-GB" sz="5400" b="1" dirty="0" smtClean="0"/>
              <a:t> 3</a:t>
            </a:r>
            <a:endParaRPr lang="en-GB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187624" y="5890046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/>
              <a:t>3 - </a:t>
            </a:r>
            <a:r>
              <a:rPr lang="en-GB" sz="5400" b="1" baseline="30000" dirty="0" smtClean="0"/>
              <a:t>-</a:t>
            </a:r>
            <a:r>
              <a:rPr lang="en-GB" sz="5400" b="1" dirty="0" smtClean="0"/>
              <a:t> 9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14369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619672" y="1556668"/>
            <a:ext cx="5616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915072" y="1701131"/>
            <a:ext cx="35290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6000" dirty="0">
                <a:latin typeface="Tahoma" pitchFamily="34" charset="0"/>
              </a:rPr>
              <a:t>8 - - 6 =</a:t>
            </a: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562772" y="1917031"/>
            <a:ext cx="1008063" cy="7191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87624" y="4508500"/>
            <a:ext cx="71850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3600">
                <a:latin typeface="Kristen ITC" pitchFamily="66" charset="0"/>
              </a:rPr>
              <a:t>Look at the signs in the middle, if they are the </a:t>
            </a:r>
            <a:r>
              <a:rPr lang="en-GB" sz="3600" u="sng">
                <a:latin typeface="Kristen ITC" pitchFamily="66" charset="0"/>
              </a:rPr>
              <a:t>same</a:t>
            </a:r>
            <a:r>
              <a:rPr lang="en-GB" sz="3600">
                <a:latin typeface="Kristen ITC" pitchFamily="66" charset="0"/>
              </a:rPr>
              <a:t>, then replace them with +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851697" y="1340768"/>
            <a:ext cx="450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600"/>
              <a:t>+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012285" y="1701131"/>
            <a:ext cx="10795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6000">
                <a:latin typeface="Tahoma" pitchFamily="34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58132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11272" grpId="0"/>
      <p:bldP spid="11273" grpId="0"/>
      <p:bldP spid="112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620143" y="2132484"/>
            <a:ext cx="5616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2915543" y="2276947"/>
            <a:ext cx="35290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6000">
                <a:latin typeface="Tahoma" pitchFamily="34" charset="0"/>
              </a:rPr>
              <a:t>8 + - 6 =</a:t>
            </a: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3563243" y="2492847"/>
            <a:ext cx="1368425" cy="7191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87624" y="3427884"/>
            <a:ext cx="71850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GB" sz="3600"/>
              <a:t>Look at the signs in the middle, if they are </a:t>
            </a:r>
            <a:r>
              <a:rPr lang="en-GB" sz="3600" u="sng"/>
              <a:t>different</a:t>
            </a:r>
            <a:r>
              <a:rPr lang="en-GB" sz="3600"/>
              <a:t>, then replace them with -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996631" y="1484784"/>
            <a:ext cx="10795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8000"/>
              <a:t>-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228656" y="2276947"/>
            <a:ext cx="10795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6000">
                <a:latin typeface="Tahoma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4932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  <p:bldP spid="12296" grpId="0"/>
      <p:bldP spid="12297" grpId="0"/>
      <p:bldP spid="122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1044575" y="1914674"/>
            <a:ext cx="273685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/>
              <a:t>16 - </a:t>
            </a:r>
            <a:r>
              <a:rPr lang="en-GB" sz="5400" baseline="30000"/>
              <a:t>-</a:t>
            </a:r>
            <a:r>
              <a:rPr lang="en-GB" sz="4000"/>
              <a:t> 4 = </a:t>
            </a:r>
          </a:p>
          <a:p>
            <a:pPr eaLnBrk="1" hangingPunct="1">
              <a:spcBef>
                <a:spcPct val="50000"/>
              </a:spcBef>
            </a:pPr>
            <a:r>
              <a:rPr lang="en-GB" sz="4000"/>
              <a:t> 4 + </a:t>
            </a:r>
            <a:r>
              <a:rPr lang="en-GB" sz="5400" baseline="30000"/>
              <a:t>-</a:t>
            </a:r>
            <a:r>
              <a:rPr lang="en-GB" sz="4000"/>
              <a:t> 4 =</a:t>
            </a: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4716463" y="1882924"/>
            <a:ext cx="273685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/>
              <a:t> 47 + </a:t>
            </a:r>
            <a:r>
              <a:rPr lang="en-GB" sz="5400" baseline="30000"/>
              <a:t>-</a:t>
            </a:r>
            <a:r>
              <a:rPr lang="en-GB" sz="4000"/>
              <a:t> 4 = </a:t>
            </a:r>
          </a:p>
          <a:p>
            <a:pPr eaLnBrk="1" hangingPunct="1">
              <a:spcBef>
                <a:spcPct val="50000"/>
              </a:spcBef>
            </a:pPr>
            <a:r>
              <a:rPr lang="en-GB" sz="4000"/>
              <a:t>122 - </a:t>
            </a:r>
            <a:r>
              <a:rPr lang="en-GB" sz="5400" baseline="30000"/>
              <a:t>-</a:t>
            </a:r>
            <a:r>
              <a:rPr lang="en-GB" sz="4000"/>
              <a:t> 4 =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275013" y="2778274"/>
            <a:ext cx="720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/>
              <a:t>0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276600" y="1914674"/>
            <a:ext cx="1152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/>
              <a:t>20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7237413" y="1844824"/>
            <a:ext cx="10429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/>
              <a:t>43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7237413" y="2778274"/>
            <a:ext cx="10429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/>
              <a:t>126</a:t>
            </a:r>
          </a:p>
        </p:txBody>
      </p:sp>
    </p:spTree>
    <p:extLst>
      <p:ext uri="{BB962C8B-B14F-4D97-AF65-F5344CB8AC3E}">
        <p14:creationId xmlns:p14="http://schemas.microsoft.com/office/powerpoint/2010/main" val="308708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/>
      <p:bldP spid="15372" grpId="0"/>
      <p:bldP spid="15373" grpId="0"/>
      <p:bldP spid="153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88640"/>
            <a:ext cx="3168352" cy="792088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12700" h="38100"/>
            </a:sp3d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Level 5</a:t>
            </a:r>
          </a:p>
        </p:txBody>
      </p:sp>
      <p:sp>
        <p:nvSpPr>
          <p:cNvPr id="8" name="Rectangle 7"/>
          <p:cNvSpPr/>
          <p:nvPr/>
        </p:nvSpPr>
        <p:spPr>
          <a:xfrm>
            <a:off x="7639878" y="44624"/>
            <a:ext cx="1296144" cy="129614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400" b="1" dirty="0"/>
              <a:t>10</a:t>
            </a:r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err="1"/>
              <a:t>mins</a:t>
            </a:r>
            <a:endParaRPr lang="en-GB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7653830" y="59138"/>
            <a:ext cx="1296144" cy="129614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400" b="1" dirty="0"/>
              <a:t>9</a:t>
            </a:r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err="1"/>
              <a:t>mins</a:t>
            </a:r>
            <a:endParaRPr lang="en-GB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7668344" y="59138"/>
            <a:ext cx="1296144" cy="129614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400" b="1" dirty="0"/>
              <a:t>8</a:t>
            </a:r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err="1"/>
              <a:t>mins</a:t>
            </a:r>
            <a:endParaRPr lang="en-GB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7668344" y="59138"/>
            <a:ext cx="1296144" cy="129614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400" b="1" dirty="0"/>
              <a:t>7</a:t>
            </a:r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err="1"/>
              <a:t>mins</a:t>
            </a:r>
            <a:endParaRPr lang="en-GB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7668344" y="73090"/>
            <a:ext cx="1296144" cy="129614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400" b="1" dirty="0"/>
              <a:t>6</a:t>
            </a:r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err="1"/>
              <a:t>mins</a:t>
            </a:r>
            <a:endParaRPr lang="en-GB" sz="3200" b="1" dirty="0"/>
          </a:p>
        </p:txBody>
      </p:sp>
      <p:sp>
        <p:nvSpPr>
          <p:cNvPr id="13" name="Rectangle 12"/>
          <p:cNvSpPr/>
          <p:nvPr/>
        </p:nvSpPr>
        <p:spPr>
          <a:xfrm>
            <a:off x="7668344" y="73090"/>
            <a:ext cx="1296144" cy="129614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400" b="1" dirty="0"/>
              <a:t>5</a:t>
            </a:r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err="1"/>
              <a:t>mins</a:t>
            </a:r>
            <a:endParaRPr lang="en-GB" sz="3200" b="1" dirty="0"/>
          </a:p>
        </p:txBody>
      </p:sp>
      <p:sp>
        <p:nvSpPr>
          <p:cNvPr id="14" name="Rectangle 13"/>
          <p:cNvSpPr/>
          <p:nvPr/>
        </p:nvSpPr>
        <p:spPr>
          <a:xfrm>
            <a:off x="7668344" y="73090"/>
            <a:ext cx="1296144" cy="129614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400" b="1" dirty="0"/>
              <a:t>4</a:t>
            </a:r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err="1"/>
              <a:t>mins</a:t>
            </a:r>
            <a:endParaRPr lang="en-GB" sz="3200" b="1" dirty="0"/>
          </a:p>
        </p:txBody>
      </p:sp>
      <p:sp>
        <p:nvSpPr>
          <p:cNvPr id="15" name="Rectangle 14"/>
          <p:cNvSpPr/>
          <p:nvPr/>
        </p:nvSpPr>
        <p:spPr>
          <a:xfrm>
            <a:off x="7625364" y="73090"/>
            <a:ext cx="1296144" cy="129614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400" b="1" dirty="0"/>
              <a:t>3</a:t>
            </a:r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err="1"/>
              <a:t>mins</a:t>
            </a:r>
            <a:endParaRPr lang="en-GB" sz="3200" b="1" dirty="0"/>
          </a:p>
        </p:txBody>
      </p:sp>
      <p:sp>
        <p:nvSpPr>
          <p:cNvPr id="16" name="Rectangle 15"/>
          <p:cNvSpPr/>
          <p:nvPr/>
        </p:nvSpPr>
        <p:spPr>
          <a:xfrm>
            <a:off x="7610850" y="44624"/>
            <a:ext cx="1296144" cy="129614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400" b="1" dirty="0"/>
              <a:t>2</a:t>
            </a:r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err="1"/>
              <a:t>mins</a:t>
            </a:r>
            <a:endParaRPr lang="en-GB" sz="3200" b="1" dirty="0"/>
          </a:p>
        </p:txBody>
      </p:sp>
      <p:sp>
        <p:nvSpPr>
          <p:cNvPr id="17" name="Rectangle 16"/>
          <p:cNvSpPr/>
          <p:nvPr/>
        </p:nvSpPr>
        <p:spPr>
          <a:xfrm>
            <a:off x="7625364" y="59138"/>
            <a:ext cx="1296144" cy="129614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400" b="1" dirty="0"/>
              <a:t>1</a:t>
            </a:r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/>
              <a:t>min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865" y="1629248"/>
            <a:ext cx="9215975" cy="259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15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5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2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25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63000"/>
                            </p:stCondLst>
                            <p:childTnLst>
                              <p:par>
                                <p:cTn id="47" presetID="10" presetClass="exit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23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840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44500"/>
                            </p:stCondLst>
                            <p:childTnLst>
                              <p:par>
                                <p:cTn id="68" presetID="8" presetClass="emph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animRot by="21600000">
                                      <p:cBhvr>
                                        <p:cTn id="6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9982" y="50236"/>
            <a:ext cx="2880000" cy="112474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Always </a:t>
            </a:r>
            <a:br>
              <a:rPr lang="en-GB" sz="4000" dirty="0" smtClean="0"/>
            </a:br>
            <a:r>
              <a:rPr lang="en-GB" sz="4000" dirty="0" smtClean="0"/>
              <a:t>True</a:t>
            </a:r>
            <a:endParaRPr lang="en-GB" sz="4000" dirty="0"/>
          </a:p>
        </p:txBody>
      </p:sp>
      <p:sp>
        <p:nvSpPr>
          <p:cNvPr id="10" name="Rectangle 9"/>
          <p:cNvSpPr/>
          <p:nvPr/>
        </p:nvSpPr>
        <p:spPr>
          <a:xfrm>
            <a:off x="3146920" y="55510"/>
            <a:ext cx="2880000" cy="112474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Sometimes True</a:t>
            </a:r>
            <a:endParaRPr lang="en-GB" sz="4000" dirty="0"/>
          </a:p>
        </p:txBody>
      </p:sp>
      <p:sp>
        <p:nvSpPr>
          <p:cNvPr id="11" name="Rectangle 10"/>
          <p:cNvSpPr/>
          <p:nvPr/>
        </p:nvSpPr>
        <p:spPr>
          <a:xfrm>
            <a:off x="6117146" y="55510"/>
            <a:ext cx="2880000" cy="112474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Never </a:t>
            </a:r>
            <a:br>
              <a:rPr lang="en-GB" sz="4000" dirty="0" smtClean="0"/>
            </a:br>
            <a:r>
              <a:rPr lang="en-GB" sz="4000" dirty="0" smtClean="0"/>
              <a:t>True</a:t>
            </a:r>
            <a:endParaRPr lang="en-GB" sz="4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17451" t="34040" r="58400" b="40760"/>
          <a:stretch/>
        </p:blipFill>
        <p:spPr>
          <a:xfrm>
            <a:off x="2036532" y="2060848"/>
            <a:ext cx="5520614" cy="3600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17451" t="34880" r="58400" b="39921"/>
          <a:stretch/>
        </p:blipFill>
        <p:spPr>
          <a:xfrm>
            <a:off x="2038492" y="2055574"/>
            <a:ext cx="5518654" cy="359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29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-0.35521 -0.199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60" y="-997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96296E-6 L 0.30174 -0.1775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87" y="-888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2627784" y="1052736"/>
            <a:ext cx="30123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sz="3200" u="sng" dirty="0">
                <a:latin typeface="Comic Sans MS" panose="030F0702030302020204" pitchFamily="66" charset="0"/>
              </a:rPr>
              <a:t>Extension task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224425" y="2250282"/>
            <a:ext cx="839845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>
                <a:latin typeface="Comic Sans MS" panose="030F0702030302020204" pitchFamily="66" charset="0"/>
              </a:rPr>
              <a:t>1)			- ?  +  ?  =  6</a:t>
            </a:r>
          </a:p>
          <a:p>
            <a:pPr eaLnBrk="1" hangingPunct="1"/>
            <a:endParaRPr lang="en-GB">
              <a:latin typeface="Comic Sans MS" panose="030F0702030302020204" pitchFamily="66" charset="0"/>
            </a:endParaRPr>
          </a:p>
          <a:p>
            <a:pPr eaLnBrk="1" hangingPunct="1"/>
            <a:r>
              <a:rPr lang="en-GB">
                <a:latin typeface="Comic Sans MS" panose="030F0702030302020204" pitchFamily="66" charset="0"/>
              </a:rPr>
              <a:t> Can you give </a:t>
            </a:r>
            <a:r>
              <a:rPr lang="en-GB" u="sng">
                <a:latin typeface="Comic Sans MS" panose="030F0702030302020204" pitchFamily="66" charset="0"/>
              </a:rPr>
              <a:t>three</a:t>
            </a:r>
            <a:r>
              <a:rPr lang="en-GB">
                <a:latin typeface="Comic Sans MS" panose="030F0702030302020204" pitchFamily="66" charset="0"/>
              </a:rPr>
              <a:t> examples of a positive and a negative </a:t>
            </a:r>
          </a:p>
          <a:p>
            <a:pPr eaLnBrk="1" hangingPunct="1"/>
            <a:r>
              <a:rPr lang="en-GB">
                <a:latin typeface="Comic Sans MS" panose="030F0702030302020204" pitchFamily="66" charset="0"/>
              </a:rPr>
              <a:t>number that add up to 6?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278003" y="4018361"/>
            <a:ext cx="839845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>
                <a:latin typeface="Comic Sans MS" panose="030F0702030302020204" pitchFamily="66" charset="0"/>
              </a:rPr>
              <a:t>2)			- ?  +  ?  =  -5</a:t>
            </a:r>
          </a:p>
          <a:p>
            <a:pPr eaLnBrk="1" hangingPunct="1"/>
            <a:endParaRPr lang="en-GB">
              <a:latin typeface="Comic Sans MS" panose="030F0702030302020204" pitchFamily="66" charset="0"/>
            </a:endParaRPr>
          </a:p>
          <a:p>
            <a:pPr eaLnBrk="1" hangingPunct="1"/>
            <a:r>
              <a:rPr lang="en-GB">
                <a:latin typeface="Comic Sans MS" panose="030F0702030302020204" pitchFamily="66" charset="0"/>
              </a:rPr>
              <a:t> Can you give </a:t>
            </a:r>
            <a:r>
              <a:rPr lang="en-GB" u="sng">
                <a:latin typeface="Comic Sans MS" panose="030F0702030302020204" pitchFamily="66" charset="0"/>
              </a:rPr>
              <a:t>three</a:t>
            </a:r>
            <a:r>
              <a:rPr lang="en-GB">
                <a:latin typeface="Comic Sans MS" panose="030F0702030302020204" pitchFamily="66" charset="0"/>
              </a:rPr>
              <a:t> examples of a positive and a negative </a:t>
            </a:r>
          </a:p>
          <a:p>
            <a:pPr eaLnBrk="1" hangingPunct="1"/>
            <a:r>
              <a:rPr lang="en-GB">
                <a:latin typeface="Comic Sans MS" panose="030F0702030302020204" pitchFamily="66" charset="0"/>
              </a:rPr>
              <a:t>number that add up to -5?</a:t>
            </a:r>
          </a:p>
        </p:txBody>
      </p:sp>
    </p:spTree>
    <p:extLst>
      <p:ext uri="{BB962C8B-B14F-4D97-AF65-F5344CB8AC3E}">
        <p14:creationId xmlns:p14="http://schemas.microsoft.com/office/powerpoint/2010/main" val="1461861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40</TotalTime>
  <Words>224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Comic Sans MS</vt:lpstr>
      <vt:lpstr>Kristen ITC</vt:lpstr>
      <vt:lpstr>Tahoma</vt:lpstr>
      <vt:lpstr>Times New Roman</vt:lpstr>
      <vt:lpstr>blank</vt:lpstr>
      <vt:lpstr>Directed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TITLE</dc:title>
  <dc:creator>Mr J. Hammond</dc:creator>
  <cp:lastModifiedBy>Pianodude</cp:lastModifiedBy>
  <cp:revision>8</cp:revision>
  <dcterms:created xsi:type="dcterms:W3CDTF">2013-09-05T15:01:49Z</dcterms:created>
  <dcterms:modified xsi:type="dcterms:W3CDTF">2017-07-29T03:32:05Z</dcterms:modified>
</cp:coreProperties>
</file>